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marL="342900" indent="-342900">
        <a:defRPr sz="2000">
          <a:solidFill>
            <a:srgbClr val="3B2F2A"/>
          </a:solidFill>
          <a:latin typeface="Noto Sans CJK SC"/>
          <a:ea typeface="Noto Sans CJK SC"/>
        </a:defRPr>
      </a:lvl1pPr>
      <a:lvl2pPr marL="685800" indent="-342900">
        <a:defRPr sz="1900">
          <a:solidFill>
            <a:srgbClr val="3B2F2A"/>
          </a:solidFill>
          <a:latin typeface="Noto Sans CJK SC"/>
          <a:ea typeface="Noto Sans CJK SC"/>
        </a:defRPr>
      </a:lvl2pPr>
      <a:lvl3pPr marL="1028700" indent="-342900">
        <a:defRPr sz="1800">
          <a:solidFill>
            <a:srgbClr val="3B2F2A"/>
          </a:solidFill>
          <a:latin typeface="Noto Sans CJK SC"/>
          <a:ea typeface="Noto Sans CJK SC"/>
        </a:defRPr>
      </a:lvl3pPr>
      <a:lvl4pPr marL="1371600" indent="-342900">
        <a:defRPr sz="1700">
          <a:solidFill>
            <a:srgbClr val="3B2F2A"/>
          </a:solidFill>
          <a:latin typeface="Noto Sans CJK SC"/>
          <a:ea typeface="Noto Sans CJK SC"/>
        </a:defRPr>
      </a:lvl4pPr>
      <a:lvl5pPr marL="1714500" indent="-342900">
        <a:defRPr sz="1600">
          <a:solidFill>
            <a:srgbClr val="3B2F2A"/>
          </a:solidFill>
          <a:latin typeface="Noto Sans CJK SC"/>
          <a:ea typeface="Noto Sans CJK SC"/>
        </a:defRPr>
      </a:lvl5pPr>
      <a:lvl6pPr marL="2057400" indent="-342900">
        <a:defRPr sz="1500">
          <a:solidFill>
            <a:srgbClr val="3B2F2A"/>
          </a:solidFill>
          <a:latin typeface="Noto Sans CJK SC"/>
          <a:ea typeface="Noto Sans CJK SC"/>
        </a:defRPr>
      </a:lvl6pPr>
      <a:lvl7pPr marL="2400300" indent="-342900">
        <a:defRPr sz="1400">
          <a:solidFill>
            <a:srgbClr val="3B2F2A"/>
          </a:solidFill>
          <a:latin typeface="Noto Sans CJK SC"/>
          <a:ea typeface="Noto Sans CJK SC"/>
        </a:defRPr>
      </a:lvl7pPr>
      <a:lvl8pPr marL="2743200" indent="-342900">
        <a:defRPr sz="1300">
          <a:solidFill>
            <a:srgbClr val="3B2F2A"/>
          </a:solidFill>
          <a:latin typeface="Noto Sans CJK SC"/>
          <a:ea typeface="Noto Sans CJK SC"/>
        </a:defRPr>
      </a:lvl8pPr>
      <a:lvl9pPr marL="3086100" indent="-342900">
        <a:defRPr sz="1200">
          <a:solidFill>
            <a:srgbClr val="3B2F2A"/>
          </a:solidFill>
          <a:latin typeface="Noto Sans CJK SC"/>
          <a:ea typeface="Noto Sans CJK SC"/>
        </a:defRPr>
      </a:lvl9pPr>
    </p:titleStyle>
    <p:bodyStyle>
      <a:lvl1pPr marL="342900" indent="-342900">
        <a:defRPr sz="2000">
          <a:solidFill>
            <a:srgbClr val="3B2F2A"/>
          </a:solidFill>
          <a:latin typeface="Noto Sans CJK SC"/>
          <a:ea typeface="Noto Sans CJK SC"/>
        </a:defRPr>
      </a:lvl1pPr>
      <a:lvl2pPr marL="685800" indent="-342900">
        <a:defRPr sz="1900">
          <a:solidFill>
            <a:srgbClr val="3B2F2A"/>
          </a:solidFill>
          <a:latin typeface="Noto Sans CJK SC"/>
          <a:ea typeface="Noto Sans CJK SC"/>
        </a:defRPr>
      </a:lvl2pPr>
      <a:lvl3pPr marL="1028700" indent="-342900">
        <a:defRPr sz="1800">
          <a:solidFill>
            <a:srgbClr val="3B2F2A"/>
          </a:solidFill>
          <a:latin typeface="Noto Sans CJK SC"/>
          <a:ea typeface="Noto Sans CJK SC"/>
        </a:defRPr>
      </a:lvl3pPr>
      <a:lvl4pPr marL="1371600" indent="-342900">
        <a:defRPr sz="1700">
          <a:solidFill>
            <a:srgbClr val="3B2F2A"/>
          </a:solidFill>
          <a:latin typeface="Noto Sans CJK SC"/>
          <a:ea typeface="Noto Sans CJK SC"/>
        </a:defRPr>
      </a:lvl4pPr>
      <a:lvl5pPr marL="1714500" indent="-342900">
        <a:defRPr sz="1600">
          <a:solidFill>
            <a:srgbClr val="3B2F2A"/>
          </a:solidFill>
          <a:latin typeface="Noto Sans CJK SC"/>
          <a:ea typeface="Noto Sans CJK SC"/>
        </a:defRPr>
      </a:lvl5pPr>
      <a:lvl6pPr marL="2057400" indent="-342900">
        <a:defRPr sz="1500">
          <a:solidFill>
            <a:srgbClr val="3B2F2A"/>
          </a:solidFill>
          <a:latin typeface="Noto Sans CJK SC"/>
          <a:ea typeface="Noto Sans CJK SC"/>
        </a:defRPr>
      </a:lvl6pPr>
      <a:lvl7pPr marL="2400300" indent="-342900">
        <a:defRPr sz="1400">
          <a:solidFill>
            <a:srgbClr val="3B2F2A"/>
          </a:solidFill>
          <a:latin typeface="Noto Sans CJK SC"/>
          <a:ea typeface="Noto Sans CJK SC"/>
        </a:defRPr>
      </a:lvl7pPr>
      <a:lvl8pPr marL="2743200" indent="-342900">
        <a:defRPr sz="1300">
          <a:solidFill>
            <a:srgbClr val="3B2F2A"/>
          </a:solidFill>
          <a:latin typeface="Noto Sans CJK SC"/>
          <a:ea typeface="Noto Sans CJK SC"/>
        </a:defRPr>
      </a:lvl8pPr>
      <a:lvl9pPr marL="3086100" indent="-342900">
        <a:defRPr sz="1200">
          <a:solidFill>
            <a:srgbClr val="3B2F2A"/>
          </a:solidFill>
          <a:latin typeface="Noto Sans CJK SC"/>
          <a:ea typeface="Noto Sans CJK SC"/>
        </a:defRPr>
      </a:lvl9pPr>
    </p:bodyStyle>
    <p:otherStyle>
      <a:lvl1pPr marL="342900" indent="-342900">
        <a:defRPr sz="2000">
          <a:solidFill>
            <a:srgbClr val="3B2F2A"/>
          </a:solidFill>
          <a:latin typeface="Noto Sans CJK SC"/>
          <a:ea typeface="Noto Sans CJK SC"/>
        </a:defRPr>
      </a:lvl1pPr>
      <a:lvl2pPr marL="685800" indent="-342900">
        <a:defRPr sz="1900">
          <a:solidFill>
            <a:srgbClr val="3B2F2A"/>
          </a:solidFill>
          <a:latin typeface="Noto Sans CJK SC"/>
          <a:ea typeface="Noto Sans CJK SC"/>
        </a:defRPr>
      </a:lvl2pPr>
      <a:lvl3pPr marL="1028700" indent="-342900">
        <a:defRPr sz="1800">
          <a:solidFill>
            <a:srgbClr val="3B2F2A"/>
          </a:solidFill>
          <a:latin typeface="Noto Sans CJK SC"/>
          <a:ea typeface="Noto Sans CJK SC"/>
        </a:defRPr>
      </a:lvl3pPr>
      <a:lvl4pPr marL="1371600" indent="-342900">
        <a:defRPr sz="1700">
          <a:solidFill>
            <a:srgbClr val="3B2F2A"/>
          </a:solidFill>
          <a:latin typeface="Noto Sans CJK SC"/>
          <a:ea typeface="Noto Sans CJK SC"/>
        </a:defRPr>
      </a:lvl4pPr>
      <a:lvl5pPr marL="1714500" indent="-342900">
        <a:defRPr sz="1600">
          <a:solidFill>
            <a:srgbClr val="3B2F2A"/>
          </a:solidFill>
          <a:latin typeface="Noto Sans CJK SC"/>
          <a:ea typeface="Noto Sans CJK SC"/>
        </a:defRPr>
      </a:lvl5pPr>
      <a:lvl6pPr marL="2057400" indent="-342900">
        <a:defRPr sz="1500">
          <a:solidFill>
            <a:srgbClr val="3B2F2A"/>
          </a:solidFill>
          <a:latin typeface="Noto Sans CJK SC"/>
          <a:ea typeface="Noto Sans CJK SC"/>
        </a:defRPr>
      </a:lvl6pPr>
      <a:lvl7pPr marL="2400300" indent="-342900">
        <a:defRPr sz="1400">
          <a:solidFill>
            <a:srgbClr val="3B2F2A"/>
          </a:solidFill>
          <a:latin typeface="Noto Sans CJK SC"/>
          <a:ea typeface="Noto Sans CJK SC"/>
        </a:defRPr>
      </a:lvl7pPr>
      <a:lvl8pPr marL="2743200" indent="-342900">
        <a:defRPr sz="1300">
          <a:solidFill>
            <a:srgbClr val="3B2F2A"/>
          </a:solidFill>
          <a:latin typeface="Noto Sans CJK SC"/>
          <a:ea typeface="Noto Sans CJK SC"/>
        </a:defRPr>
      </a:lvl8pPr>
      <a:lvl9pPr marL="3086100" indent="-342900">
        <a:defRPr sz="1200">
          <a:solidFill>
            <a:srgbClr val="3B2F2A"/>
          </a:solidFill>
          <a:latin typeface="Noto Sans CJK SC"/>
          <a:ea typeface="Noto Sans CJK SC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ccent bar"/>
          <p:cNvSpPr/>
          <p:nvPr/>
        </p:nvSpPr>
        <p:spPr>
          <a:xfrm>
            <a:off x="914400" y="2250000"/>
            <a:ext cx="240000" cy="1600000"/>
          </a:xfrm>
          <a:prstGeom prst="rect">
            <a:avLst/>
          </a:prstGeom>
          <a:solidFill>
            <a:srgbClr val="E58A2F"/>
          </a:solidFill>
          <a:ln/>
        </p:spPr>
        <p:txBody>
          <a:bodyPr/>
          <a:lstStyle/>
          <a:p/>
        </p:txBody>
      </p:sp>
      <p:sp>
        <p:nvSpPr>
          <p:cNvPr id="12" name="Title"/>
          <p:cNvSpPr txBox="1"/>
          <p:nvPr/>
        </p:nvSpPr>
        <p:spPr>
          <a:xfrm>
            <a:off x="1550000" y="2160000"/>
            <a:ext cx="9250000" cy="1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4400" b="1" dirty="0">
                <a:solidFill>
                  <a:srgbClr val="3B2F2A"/>
                </a:solidFill>
                <a:latin typeface="Noto Sans CJK SC"/>
                <a:ea typeface="Noto Sans CJK SC"/>
              </a:rPr>
              <a:t>女生找工作七大岗位全攻略</a:t>
            </a:r>
          </a:p>
        </p:txBody>
      </p:sp>
      <p:sp>
        <p:nvSpPr>
          <p:cNvPr id="13" name="Subtitle"/>
          <p:cNvSpPr txBox="1"/>
          <p:nvPr/>
        </p:nvSpPr>
        <p:spPr>
          <a:xfrm>
            <a:off x="1570000" y="4150000"/>
            <a:ext cx="9000000" cy="12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2200" b="0" dirty="0">
                <a:solidFill>
                  <a:srgbClr val="7E6F68"/>
                </a:solidFill>
                <a:latin typeface="Noto Sans CJK SC"/>
                <a:ea typeface="Noto Sans CJK SC"/>
              </a:rPr>
              <a:t>本科 · 一线城市 · gap半年 · 定制行动指南</a:t>
            </a:r>
          </a:p>
        </p:txBody>
      </p:sp>
      <p:sp>
        <p:nvSpPr>
          <p:cNvPr id="14" name="Kicker"/>
          <p:cNvSpPr txBox="1"/>
          <p:nvPr/>
        </p:nvSpPr>
        <p:spPr>
          <a:xfrm>
            <a:off x="1570000" y="5800000"/>
            <a:ext cx="7000000" cy="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开场</a:t>
            </a:r>
          </a:p>
        </p:txBody>
      </p:sp>
      <p:sp>
        <p:nvSpPr>
          <p:cNvPr id="1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01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投递策略：主攻+保底+顺手投</a:t>
            </a:r>
          </a:p>
        </p:txBody>
      </p:sp>
      <p:sp>
        <p:nvSpPr>
          <p:cNvPr id="2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投递策略：主攻+保底+顺手投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主攻方向：值得花2-3个月系统学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候选：数据运营 或 新媒体运营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保底快投：2-4周拿offer止住空窗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候选：社群运营 或 行政专员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顺手投：高校助理，投了不亏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先上岸，再优化，不冲突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02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七岗总览：先定位再选择</a:t>
            </a:r>
          </a:p>
        </p:txBody>
      </p:sp>
      <p:graphicFrame>
        <p:nvGraphicFramePr>
          <p:cNvPr id="33" name="Table"/>
          <p:cNvGraphicFramePr>
            <a:graphicFrameLocks noGrp="1"/>
          </p:cNvGraphicFramePr>
          <p:nvPr/>
        </p:nvGraphicFramePr>
        <p:xfrm>
          <a:off x="900000" y="1950000"/>
          <a:ext cx="10300000" cy="3360000"/>
        </p:xfrm>
        <a:graphic>
          <a:graphicData uri="http://schemas.openxmlformats.org/drawingml/2006/table">
            <a:tbl>
              <a:tblPr firstRow="1" bandRow="1"/>
              <a:tblGrid>
                <a:gridCol w="2575000"/>
                <a:gridCol w="2575000"/>
                <a:gridCol w="2575000"/>
                <a:gridCol w="2575000"/>
              </a:tblGrid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1" dirty="0">
                          <a:solidFill>
                            <a:srgbClr val="FFF8EC"/>
                          </a:solidFill>
                          <a:latin typeface="Noto Sans CJK SC"/>
                          <a:ea typeface="Noto Sans CJK SC"/>
                        </a:rPr>
                        <a:t>岗位</a:t>
                      </a:r>
                    </a:p>
                  </a:txBody>
                  <a:tcPr marL="91440" marR="91440" anchor="ctr">
                    <a:solidFill>
                      <a:srgbClr val="E58A2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1" dirty="0">
                          <a:solidFill>
                            <a:srgbClr val="FFF8EC"/>
                          </a:solidFill>
                          <a:latin typeface="Noto Sans CJK SC"/>
                          <a:ea typeface="Noto Sans CJK SC"/>
                        </a:rPr>
                        <a:t>上手周期</a:t>
                      </a:r>
                    </a:p>
                  </a:txBody>
                  <a:tcPr marL="91440" marR="91440" anchor="ctr">
                    <a:solidFill>
                      <a:srgbClr val="E58A2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1" dirty="0">
                          <a:solidFill>
                            <a:srgbClr val="FFF8EC"/>
                          </a:solidFill>
                          <a:latin typeface="Noto Sans CJK SC"/>
                          <a:ea typeface="Noto Sans CJK SC"/>
                        </a:rPr>
                        <a:t>一句话定位</a:t>
                      </a:r>
                    </a:p>
                  </a:txBody>
                  <a:tcPr marL="91440" marR="91440" anchor="ctr">
                    <a:solidFill>
                      <a:srgbClr val="E58A2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1" dirty="0">
                          <a:solidFill>
                            <a:srgbClr val="FFF8EC"/>
                          </a:solidFill>
                          <a:latin typeface="Noto Sans CJK SC"/>
                          <a:ea typeface="Noto Sans CJK SC"/>
                        </a:rPr>
                        <a:t>特点</a:t>
                      </a:r>
                    </a:p>
                  </a:txBody>
                  <a:tcPr marL="91440" marR="91440" anchor="ctr">
                    <a:solidFill>
                      <a:srgbClr val="E58A2F"/>
                    </a:solidFill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新媒体运营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1-2月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用内容换流量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爱表达的人适合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电商运营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1-2月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让店铺多卖货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结果导向</a:t>
                      </a:r>
                    </a:p>
                  </a:txBody>
                  <a:tcPr marL="91440" marR="91440" anchor="ctr">
                    <a:noFill/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社群运营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3-4周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维护用户促复购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上手最快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软件测试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4-5周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上线前的质量关卡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点点点上手快</a:t>
                      </a:r>
                    </a:p>
                  </a:txBody>
                  <a:tcPr marL="91440" marR="91440" anchor="ctr">
                    <a:noFill/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数据运营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2.5-3月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用数据做决策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最抗AI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高校助理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随时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高校行政教辅</a:t>
                      </a:r>
                    </a:p>
                  </a:txBody>
                  <a:tcPr marL="91440" marR="91440" anchor="ctr">
                    <a:noFill/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稳定有寒暑假</a:t>
                      </a:r>
                    </a:p>
                  </a:txBody>
                  <a:tcPr marL="91440" marR="91440" anchor="ctr">
                    <a:noFill/>
                  </a:tcPr>
                </a:tc>
              </a:tr>
              <a:tr h="420000"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行政专员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随时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让办公室运转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>
                        <a:buNone/>
                      </a:pPr>
                      <a:r>
                        <a:rPr lang="zh-CN" sz="1700" b="0" dirty="0">
                          <a:solidFill>
                            <a:srgbClr val="3B2F2A"/>
                          </a:solidFill>
                          <a:latin typeface="Noto Sans CJK SC"/>
                          <a:ea typeface="Noto Sans CJK SC"/>
                        </a:rPr>
                        <a:t>门槛最低</a:t>
                      </a:r>
                    </a:p>
                  </a:txBody>
                  <a:tcPr marL="91440" marR="91440" anchor="ctr">
                    <a:solidFill>
                      <a:srgbClr val="FFF2DE"/>
                    </a:solidFill>
                  </a:tcPr>
                </a:tc>
              </a:tr>
            </a:tbl>
          </a:graphicData>
        </a:graphic>
      </p:graphicFrame>
      <p:sp>
        <p:nvSpPr>
          <p:cNvPr id="3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03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新媒体运营：用内容换流量</a:t>
            </a:r>
          </a:p>
        </p:txBody>
      </p:sp>
      <p:sp>
        <p:nvSpPr>
          <p:cNvPr id="4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新媒体运营：用内容换流量</a:t>
            </a:r>
          </a:p>
        </p:txBody>
      </p:sp>
      <p:sp>
        <p:nvSpPr>
          <p:cNvPr id="4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定位：经营品牌的内容资产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主战场：小红书、抖音、视频号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每天：看数据、追热点、写文案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每周：排期表、数据复盘、活动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KPI：阅读、涨粉、互动、转化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适合：有表达欲、爱研究爆款的人</a:t>
            </a:r>
          </a:p>
        </p:txBody>
      </p:sp>
      <p:sp>
        <p:nvSpPr>
          <p:cNvPr id="4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04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新媒体运营：账号就是简历</a:t>
            </a:r>
          </a:p>
        </p:txBody>
      </p:sp>
      <p:sp>
        <p:nvSpPr>
          <p:cNvPr id="5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新媒体运营：账号就是简历</a:t>
            </a:r>
          </a:p>
        </p:txBody>
      </p:sp>
      <p:sp>
        <p:nvSpPr>
          <p:cNvPr id="5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学：B站系统课+平台官方教程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练：自营账号跑30天真实数据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简历只写可量化的结果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例：打开率3个月从2%到5%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例：500万播放，涨粉10万+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一页纸排版，附作品链接</a:t>
            </a:r>
          </a:p>
        </p:txBody>
      </p:sp>
      <p:sp>
        <p:nvSpPr>
          <p:cNvPr id="5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05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电商运营：离钱最近的岗位</a:t>
            </a:r>
          </a:p>
        </p:txBody>
      </p:sp>
      <p:sp>
        <p:nvSpPr>
          <p:cNvPr id="6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电商运营：离钱最近的岗位</a:t>
            </a:r>
          </a:p>
        </p:txBody>
      </p:sp>
      <p:sp>
        <p:nvSpPr>
          <p:cNvPr id="6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定位：让店铺多卖货的人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公式：流量乘转化率乘客单价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每天：看后台、上新品、调投放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大促：618双11要盯盘加班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工具：生意参谋、千川、直通车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竞品：每周拆解3个对标店铺</a:t>
            </a:r>
          </a:p>
        </p:txBody>
      </p:sp>
      <p:sp>
        <p:nvSpPr>
          <p:cNvPr id="6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06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电商运营：结果导向最好进</a:t>
            </a:r>
          </a:p>
        </p:txBody>
      </p:sp>
      <p:sp>
        <p:nvSpPr>
          <p:cNvPr id="7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电商运营：结果导向最好进</a:t>
            </a:r>
          </a:p>
        </p:txBody>
      </p:sp>
      <p:sp>
        <p:nvSpPr>
          <p:cNvPr id="7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学：B站电商课+商家后台学院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练：帮小店上架优化10个商品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简历关键词：GMV、ROI、转化率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例：月销10万提到50万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例：广告ROI优化至1.8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单双休普遍，谈offer要问清</a:t>
            </a:r>
          </a:p>
        </p:txBody>
      </p:sp>
      <p:sp>
        <p:nvSpPr>
          <p:cNvPr id="7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07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社群运营：最快的入行跳板</a:t>
            </a:r>
          </a:p>
        </p:txBody>
      </p:sp>
      <p:sp>
        <p:nvSpPr>
          <p:cNvPr id="8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社群运营：最快的入行跳板</a:t>
            </a:r>
          </a:p>
        </p:txBody>
      </p:sp>
      <p:sp>
        <p:nvSpPr>
          <p:cNvPr id="8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定位：维护用户关系促复购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每天：群内答疑、发内容、办活动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核心：持续输出价值不是打杂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技能：话术SOP、用户分层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适合：外向耐心、爱帮人解决问题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策略：干1年转新媒体或电商</a:t>
            </a:r>
          </a:p>
        </p:txBody>
      </p:sp>
      <p:sp>
        <p:nvSpPr>
          <p:cNvPr id="8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08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社群运营：三周就能上岗</a:t>
            </a:r>
          </a:p>
        </p:txBody>
      </p:sp>
      <p:sp>
        <p:nvSpPr>
          <p:cNvPr id="9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社群运营：三周就能上岗</a:t>
            </a:r>
          </a:p>
        </p:txBody>
      </p:sp>
      <p:sp>
        <p:nvSpPr>
          <p:cNvPr id="9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学：B站入门课+拆解3个好社群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练：自建30人兴趣群实操一周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简历写：活跃、转化、裂变数据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例：社群活跃度提升35%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例：裂变活动新增用户500+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面试就讲你建群的真实打法</a:t>
            </a:r>
          </a:p>
        </p:txBody>
      </p:sp>
      <p:sp>
        <p:nvSpPr>
          <p:cNvPr id="9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09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软件测试：AI时代的守门员</a:t>
            </a:r>
          </a:p>
        </p:txBody>
      </p:sp>
      <p:sp>
        <p:nvSpPr>
          <p:cNvPr id="10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软件测试：AI时代的守门员</a:t>
            </a:r>
          </a:p>
        </p:txBody>
      </p:sp>
      <p:sp>
        <p:nvSpPr>
          <p:cNvPr id="10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定位：上线前最后的质量关卡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每天：写用例、执行测试、提bug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工具：禅道、JIRA、Excel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核心：用例质量和bug描述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行情：投的人多但会写的少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门槛：细心坐得住条理清楚</a:t>
            </a:r>
          </a:p>
        </p:txBody>
      </p:sp>
      <p:sp>
        <p:nvSpPr>
          <p:cNvPr id="10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10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软件测试：五周学习路线</a:t>
            </a:r>
          </a:p>
        </p:txBody>
      </p:sp>
      <p:sp>
        <p:nvSpPr>
          <p:cNvPr id="11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软件测试：五周学习路线</a:t>
            </a:r>
          </a:p>
        </p:txBody>
      </p:sp>
      <p:sp>
        <p:nvSpPr>
          <p:cNvPr id="11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第1-2周：测试理论+用例方法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第3-4周：3个App用例实操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第5周：完整测一轮+出报告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作品：用例文档+缺陷单+报告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投递：中小厂功能测试岗为主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提醒：用例写好比什么都重要</a:t>
            </a:r>
          </a:p>
        </p:txBody>
      </p:sp>
      <p:sp>
        <p:nvSpPr>
          <p:cNvPr id="11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11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数据运营：最抗AI的运营岗</a:t>
            </a:r>
          </a:p>
        </p:txBody>
      </p:sp>
      <p:sp>
        <p:nvSpPr>
          <p:cNvPr id="12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数据运营：最抗AI的运营岗</a:t>
            </a:r>
          </a:p>
        </p:txBody>
      </p:sp>
      <p:sp>
        <p:nvSpPr>
          <p:cNvPr id="12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定位：用数据驱动业务决策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每天：SQL取数、做报表、找原因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技能：SQL必备、Excel透视表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加分：Python、BI、指标体系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趋势：业务+数据复合岗最抢手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适合：逻辑好、对数字敏感的人</a:t>
            </a:r>
          </a:p>
        </p:txBody>
      </p:sp>
      <p:sp>
        <p:nvSpPr>
          <p:cNvPr id="12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12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数据运营：三个月刷题路线</a:t>
            </a:r>
          </a:p>
        </p:txBody>
      </p:sp>
      <p:sp>
        <p:nvSpPr>
          <p:cNvPr id="13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数据运营：三个月刷题路线</a:t>
            </a:r>
          </a:p>
        </p:txBody>
      </p:sp>
      <p:sp>
        <p:nvSpPr>
          <p:cNvPr id="13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第1月：Excel透视表+SQL入门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第2月：牛客SQL题库刷50题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第3月：公开数据做3个分析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作品：问题、数据、结论三段式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面试：SQL手写题必考提前练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投递：数据运营和商业分析都投</a:t>
            </a:r>
          </a:p>
        </p:txBody>
      </p:sp>
      <p:sp>
        <p:nvSpPr>
          <p:cNvPr id="13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13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高校助理：有寒暑假的稳定岗</a:t>
            </a:r>
          </a:p>
        </p:txBody>
      </p:sp>
      <p:sp>
        <p:nvSpPr>
          <p:cNvPr id="14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高校助理：有寒暑假的稳定岗</a:t>
            </a:r>
          </a:p>
        </p:txBody>
      </p:sp>
      <p:sp>
        <p:nvSpPr>
          <p:cNvPr id="14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岗位：行政、教务、学生工作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学历：本科可投行政教辅岗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注意：辅导员岗多要硕士党员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性质：合同制为主，求稳定合适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福利：寒暑假是最大亮点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渠道：高校人才网+学校官网</a:t>
            </a:r>
          </a:p>
        </p:txBody>
      </p:sp>
      <p:sp>
        <p:nvSpPr>
          <p:cNvPr id="14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14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高校助理：怎么投不踩坑</a:t>
            </a:r>
          </a:p>
        </p:txBody>
      </p:sp>
      <p:sp>
        <p:nvSpPr>
          <p:cNvPr id="15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高校助理：怎么投不踩坑</a:t>
            </a:r>
          </a:p>
        </p:txBody>
      </p:sp>
      <p:sp>
        <p:nvSpPr>
          <p:cNvPr id="15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区分：事业编考试与合同制直投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简历：突出组织协调和公文能力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例：处理文件300份零差错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例：活动满意度调查95%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面试：稳定性和服务意识是核心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当备胎投：撞上就是赚到</a:t>
            </a:r>
          </a:p>
        </p:txBody>
      </p:sp>
      <p:sp>
        <p:nvSpPr>
          <p:cNvPr id="15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15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行政专员：保底上岸岗</a:t>
            </a:r>
          </a:p>
        </p:txBody>
      </p:sp>
      <p:sp>
        <p:nvSpPr>
          <p:cNvPr id="16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行政专员：保底上岸岗</a:t>
            </a:r>
          </a:p>
        </p:txBody>
      </p:sp>
      <p:sp>
        <p:nvSpPr>
          <p:cNvPr id="16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定位：让办公室正常运转的人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每天：会议、采购、报销、活动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门槛最低：两周熟悉即可上手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简历量化：省钱、零风险、提效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例：电子台账检索提速90%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适合：细心靠谱、想先上岸的人</a:t>
            </a:r>
          </a:p>
        </p:txBody>
      </p:sp>
      <p:sp>
        <p:nvSpPr>
          <p:cNvPr id="16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16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简历通用公式：STAR加量化</a:t>
            </a:r>
          </a:p>
        </p:txBody>
      </p:sp>
      <p:sp>
        <p:nvSpPr>
          <p:cNvPr id="17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简历通用公式：STAR加量化</a:t>
            </a:r>
          </a:p>
        </p:txBody>
      </p:sp>
      <p:sp>
        <p:nvSpPr>
          <p:cNvPr id="17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S情境：什么背景下什么问题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T任务：你负责的具体目标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A行动：用了什么方法和工具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R结果：数字说话拒绝形容词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反例：负责公众号日常运营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正例：3个月打开率2%提到5%</a:t>
            </a:r>
          </a:p>
        </p:txBody>
      </p:sp>
      <p:sp>
        <p:nvSpPr>
          <p:cNvPr id="17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17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Gap半年话术：30秒带过</a:t>
            </a:r>
          </a:p>
        </p:txBody>
      </p:sp>
      <p:sp>
        <p:nvSpPr>
          <p:cNvPr id="18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Gap半年话术：30秒带过</a:t>
            </a:r>
          </a:p>
        </p:txBody>
      </p:sp>
      <p:sp>
        <p:nvSpPr>
          <p:cNvPr id="18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考证版：系统学习已产出成果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家庭版：事务办妥可随时到岗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休整版：状态恢复并补了技能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原则：不撒谎、不道歉、不恋战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落点：马上引到岗位匹配度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证据：gap期做的每件事都算数</a:t>
            </a:r>
          </a:p>
        </p:txBody>
      </p:sp>
      <p:sp>
        <p:nvSpPr>
          <p:cNvPr id="18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18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过来人共识：一年内gap市场能接受</a:t>
            </a:r>
          </a:p>
        </p:txBody>
      </p:sp>
      <p:sp>
        <p:nvSpPr>
          <p:cNvPr id="19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过来人共识：一年内gap市场能接受</a:t>
            </a:r>
          </a:p>
        </p:txBody>
      </p:sp>
      <p:sp>
        <p:nvSpPr>
          <p:cNvPr id="19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求职市场认可一年左右的gap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招聘总监：离职状态到岗更快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HR担心的是稳定性不是空窗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易接受的回答：学习调整突破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你的gap半年在安全区内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来源：牛客网+知乎过来人帖</a:t>
            </a:r>
          </a:p>
        </p:txBody>
      </p:sp>
      <p:sp>
        <p:nvSpPr>
          <p:cNvPr id="19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19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面试三坑：过度解释最败好感</a:t>
            </a:r>
          </a:p>
        </p:txBody>
      </p:sp>
      <p:sp>
        <p:nvSpPr>
          <p:cNvPr id="20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面试三坑：过度解释最败好感</a:t>
            </a:r>
          </a:p>
        </p:txBody>
      </p:sp>
      <p:sp>
        <p:nvSpPr>
          <p:cNvPr id="20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坑一：过度解释越说越像心虚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坑二：贬低前司显得难相处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坑三：消极表达等于自曝状态差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正确第一句：原因一句带过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第二句：讲空窗期学了做了什么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第三句：拉回当下状态好能到岗</a:t>
            </a:r>
          </a:p>
        </p:txBody>
      </p:sp>
      <p:sp>
        <p:nvSpPr>
          <p:cNvPr id="20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20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12周行动计划</a:t>
            </a:r>
          </a:p>
        </p:txBody>
      </p:sp>
      <p:sp>
        <p:nvSpPr>
          <p:cNvPr id="21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12周行动计划</a:t>
            </a:r>
          </a:p>
        </p:txBody>
      </p:sp>
      <p:sp>
        <p:nvSpPr>
          <p:cNvPr id="21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第1周：定方向+看100条JD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第2到6周：每天学3-4小时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第5周起：改简历+小量试投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第6到12周：每周投10-20个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每场面试后：写三行复盘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心法：先拿2-3个offer再挑</a:t>
            </a:r>
          </a:p>
        </p:txBody>
      </p:sp>
      <p:sp>
        <p:nvSpPr>
          <p:cNvPr id="21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21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避坑清单</a:t>
            </a:r>
          </a:p>
        </p:txBody>
      </p:sp>
      <p:sp>
        <p:nvSpPr>
          <p:cNvPr id="22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避坑清单</a:t>
            </a:r>
          </a:p>
        </p:txBody>
      </p:sp>
      <p:sp>
        <p:nvSpPr>
          <p:cNvPr id="22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培训贷：包就业等于贷2-3万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入职先交钱的岗位都是违法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刷单、点赞员兼职全是诈骗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便宜求职课发网盘链接是套路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无经验月入两万要高度警惕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试用期不缴社保可依法维权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境外高薪邀约绝对不出境</a:t>
            </a:r>
          </a:p>
        </p:txBody>
      </p:sp>
      <p:sp>
        <p:nvSpPr>
          <p:cNvPr id="22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22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Kicker"/>
          <p:cNvSpPr txBox="1"/>
          <p:nvPr/>
        </p:nvSpPr>
        <p:spPr>
          <a:xfrm>
            <a:off x="900000" y="420000"/>
            <a:ext cx="10000000" cy="42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1400" b="1" dirty="0">
                <a:solidFill>
                  <a:srgbClr val="E58A2F"/>
                </a:solidFill>
                <a:latin typeface="Noto Sans CJK SC"/>
                <a:ea typeface="Noto Sans CJK SC"/>
              </a:rPr>
              <a:t>今天就开始的三件事</a:t>
            </a:r>
          </a:p>
        </p:txBody>
      </p:sp>
      <p:sp>
        <p:nvSpPr>
          <p:cNvPr id="232" name="Title"/>
          <p:cNvSpPr txBox="1"/>
          <p:nvPr/>
        </p:nvSpPr>
        <p:spPr>
          <a:xfrm>
            <a:off x="900000" y="920000"/>
            <a:ext cx="10300000" cy="8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>
              <a:buNone/>
            </a:pPr>
            <a:r>
              <a:rPr lang="zh-CN" sz="3400" b="1" dirty="0">
                <a:solidFill>
                  <a:srgbClr val="3B2F2A"/>
                </a:solidFill>
                <a:latin typeface="Noto Sans CJK SC"/>
                <a:ea typeface="Noto Sans CJK SC"/>
              </a:rPr>
              <a:t>今天就开始的三件事</a:t>
            </a:r>
          </a:p>
        </p:txBody>
      </p:sp>
      <p:sp>
        <p:nvSpPr>
          <p:cNvPr id="233" name="Body"/>
          <p:cNvSpPr txBox="1"/>
          <p:nvPr/>
        </p:nvSpPr>
        <p:spPr>
          <a:xfrm>
            <a:off x="1050000" y="1850000"/>
            <a:ext cx="10100000" cy="45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今晚：下载BOSS直聘看100条JD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周末：选出1个主攻+1个备胎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下周一：开始每天3小时学习</a:t>
            </a: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zh-CN" sz="2000" b="0" dirty="0">
                <a:solidFill>
                  <a:srgbClr val="3B2F2A"/>
                </a:solidFill>
                <a:latin typeface="Noto Sans CJK SC"/>
                <a:ea typeface="Noto Sans CJK SC"/>
              </a:rPr>
              <a:t>记住：行动是迷茫唯一的解药</a:t>
            </a:r>
          </a:p>
        </p:txBody>
      </p:sp>
      <p:sp>
        <p:nvSpPr>
          <p:cNvPr id="23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23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itle"/>
          <p:cNvSpPr txBox="1"/>
          <p:nvPr/>
        </p:nvSpPr>
        <p:spPr>
          <a:xfrm>
            <a:off x="1050000" y="2300000"/>
            <a:ext cx="10200000" cy="17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ctr">
              <a:buNone/>
            </a:pPr>
            <a:r>
              <a:rPr lang="zh-CN" sz="5200" b="1" dirty="0">
                <a:solidFill>
                  <a:srgbClr val="3B2F2A"/>
                </a:solidFill>
                <a:latin typeface="Noto Sans CJK SC"/>
                <a:ea typeface="Noto Sans CJK SC"/>
              </a:rPr>
              <a:t>谢谢</a:t>
            </a:r>
          </a:p>
        </p:txBody>
      </p:sp>
      <p:sp>
        <p:nvSpPr>
          <p:cNvPr id="242" name="Subtitle"/>
          <p:cNvSpPr txBox="1"/>
          <p:nvPr/>
        </p:nvSpPr>
        <p:spPr>
          <a:xfrm>
            <a:off x="1050000" y="4200000"/>
            <a:ext cx="10200000" cy="9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ctr">
              <a:buNone/>
            </a:pPr>
            <a:r>
              <a:rPr lang="zh-CN" sz="2000" b="1" dirty="0">
                <a:solidFill>
                  <a:srgbClr val="E58A2F"/>
                </a:solidFill>
                <a:latin typeface="Noto Sans CJK SC"/>
                <a:ea typeface="Noto Sans CJK SC"/>
              </a:rPr>
              <a:t>女生找工作七大岗位全攻略</a:t>
            </a:r>
          </a:p>
        </p:txBody>
      </p:sp>
      <p:sp>
        <p:nvSpPr>
          <p:cNvPr id="249" name="Page number"/>
          <p:cNvSpPr txBox="1"/>
          <p:nvPr/>
        </p:nvSpPr>
        <p:spPr>
          <a:xfrm>
            <a:off x="10600000" y="6250000"/>
            <a:ext cx="1200000" cy="400000"/>
          </a:xfrm>
          <a:prstGeom prst="rect">
            <a:avLst/>
          </a:prstGeom>
          <a:noFill/>
          <a:ln/>
        </p:spPr>
        <p:txBody>
          <a:bodyPr wrap="square" rtlCol="0">
            <a:normAutofit/>
          </a:bodyPr>
          <a:lstStyle/>
          <a:p>
            <a:pPr algn="r">
              <a:buNone/>
            </a:pPr>
            <a:r>
              <a:rPr lang="zh-CN" sz="1000" b="0" dirty="0">
                <a:solidFill>
                  <a:srgbClr val="7E6F68"/>
                </a:solidFill>
                <a:latin typeface="Noto Sans CJK SC"/>
                <a:ea typeface="Noto Sans CJK SC"/>
              </a:rPr>
              <a:t>24 / 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theme/theme1.xml><?xml version="1.0" encoding="utf-8"?>
<a:theme xmlns:a="http://schemas.openxmlformats.org/drawingml/2006/main" name="dsh-ppt Soft Signal">
  <a:themeElements>
    <a:clrScheme name="dsh-ppt">
      <a:dk1>
        <a:srgbClr val="3B2F2A"/>
      </a:dk1>
      <a:lt1>
        <a:srgbClr val="FFF8EC"/>
      </a:lt1>
      <a:dk2>
        <a:srgbClr val="7E6F68"/>
      </a:dk2>
      <a:lt2>
        <a:srgbClr val="FFF2DE"/>
      </a:lt2>
      <a:accent1>
        <a:srgbClr val="E58A2F"/>
      </a:accent1>
      <a:accent2>
        <a:srgbClr val="8FAF8C"/>
      </a:accent2>
      <a:accent3>
        <a:srgbClr val="3B2F2A"/>
      </a:accent3>
      <a:accent4>
        <a:srgbClr val="7E6F68"/>
      </a:accent4>
      <a:accent5>
        <a:srgbClr val="E58A2F"/>
      </a:accent5>
      <a:accent6>
        <a:srgbClr val="8FAF8C"/>
      </a:accent6>
      <a:hlink>
        <a:srgbClr val="E58A2F"/>
      </a:hlink>
      <a:folHlink>
        <a:srgbClr val="8FAF8C"/>
      </a:folHlink>
    </a:clrScheme>
    <a:fontScheme name="dsh-ppt">
      <a:majorFont>
        <a:latin typeface="Noto Sans CJK SC"/>
        <a:ea typeface="Noto Sans CJK SC"/>
        <a:cs typeface=""/>
      </a:majorFont>
      <a:minorFont>
        <a:latin typeface="Noto Sans CJK SC"/>
        <a:ea typeface="Noto Sans CJK SC"/>
        <a:cs typeface=""/>
      </a:minorFont>
    </a:fontScheme>
    <a:fmtScheme name="dsh-pp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dsh-ppt</Application>
  <PresentationFormat>Widescreen</PresentationFormat>
  <Slides>24</Slides>
  <Notes>0</Notes>
  <HiddenSlides>0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女生找工作七大岗位全攻略</dc:title>
  <dc:creator>dsh-ppt</dc:creator>
  <cp:lastModifiedBy>dsh-ppt</cp:lastModifiedBy>
</cp:coreProperties>
</file>